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64" r:id="rId14"/>
    <p:sldId id="272" r:id="rId15"/>
    <p:sldId id="273" r:id="rId16"/>
    <p:sldId id="274" r:id="rId17"/>
    <p:sldId id="275" r:id="rId18"/>
    <p:sldId id="266" r:id="rId19"/>
    <p:sldId id="278" r:id="rId20"/>
    <p:sldId id="279" r:id="rId21"/>
    <p:sldId id="280" r:id="rId22"/>
    <p:sldId id="281" r:id="rId23"/>
    <p:sldId id="282" r:id="rId24"/>
    <p:sldId id="27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howGuides="1"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51195-EBEC-4DAF-B82E-EB36620A6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1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160A2-99BB-4D1F-9B7E-51462C256CF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12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0FE37-C907-4ED4-B7BB-D7E58C51B0B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A7730-F877-4E26-95AD-1022695061A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12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7591F-5054-424F-AB95-B8456820491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92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4061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185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9742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2433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2274537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4803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4499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2652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91947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9985760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800515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72200" y="6400800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000">
                <a:solidFill>
                  <a:schemeClr val="hlink"/>
                </a:solidFill>
              </a:rPr>
              <a:t>Carpecaelum.com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hlink"/>
          </a:solidFill>
          <a:latin typeface="LightWav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hlink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hlink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hlink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hlink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Distances to the Stars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Light Years</a:t>
            </a:r>
          </a:p>
          <a:p>
            <a:r>
              <a:rPr lang="en-US" altLang="en-US"/>
              <a:t>Parsecs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Light Year</a:t>
            </a:r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distance which light travels in one year</a:t>
            </a:r>
          </a:p>
          <a:p>
            <a:r>
              <a:rPr lang="en-US" altLang="en-US"/>
              <a:t>Equal to</a:t>
            </a:r>
            <a:r>
              <a:rPr lang="en-US" altLang="en-US" b="1"/>
              <a:t> 9.46 </a:t>
            </a:r>
            <a:r>
              <a:rPr lang="en-US" altLang="en-US" b="1">
                <a:sym typeface="Symbol" panose="05050102010706020507" pitchFamily="18" charset="2"/>
              </a:rPr>
              <a:t> </a:t>
            </a:r>
            <a:r>
              <a:rPr lang="en-US" altLang="en-US" b="1"/>
              <a:t>10 </a:t>
            </a:r>
            <a:r>
              <a:rPr lang="en-US" altLang="en-US" b="1" baseline="30000"/>
              <a:t>12  </a:t>
            </a:r>
            <a:r>
              <a:rPr lang="en-US" altLang="en-US" b="1"/>
              <a:t>kilometers</a:t>
            </a:r>
            <a:endParaRPr lang="en-US" altLang="en-US"/>
          </a:p>
          <a:p>
            <a:r>
              <a:rPr lang="en-US" altLang="en-US" b="1">
                <a:sym typeface="Symbol" panose="05050102010706020507" pitchFamily="18" charset="2"/>
              </a:rPr>
              <a:t> </a:t>
            </a:r>
            <a:r>
              <a:rPr lang="en-US" altLang="en-US" b="1"/>
              <a:t>Centauri is the next closest star at     4.3 L.Y.</a:t>
            </a:r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Parsec</a:t>
            </a: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 abbreviation of </a:t>
            </a:r>
            <a:r>
              <a:rPr lang="en-US" altLang="en-US" b="1"/>
              <a:t>par</a:t>
            </a:r>
            <a:r>
              <a:rPr lang="en-US" altLang="en-US"/>
              <a:t>allax </a:t>
            </a:r>
            <a:r>
              <a:rPr lang="en-US" altLang="en-US" b="1"/>
              <a:t>sec</a:t>
            </a:r>
            <a:r>
              <a:rPr lang="en-US" altLang="en-US"/>
              <a:t>ond</a:t>
            </a:r>
          </a:p>
          <a:p>
            <a:r>
              <a:rPr lang="en-US" altLang="en-US"/>
              <a:t>1 parsec = 3.26 L.Y.</a:t>
            </a:r>
          </a:p>
          <a:p>
            <a:r>
              <a:rPr lang="en-US" altLang="en-US" b="1">
                <a:sym typeface="Symbol" panose="05050102010706020507" pitchFamily="18" charset="2"/>
              </a:rPr>
              <a:t> </a:t>
            </a:r>
            <a:r>
              <a:rPr lang="en-US" altLang="en-US" b="1"/>
              <a:t>Centauri is 1.3 pc away</a:t>
            </a:r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Brightness of the Stars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Magnitude system</a:t>
            </a:r>
          </a:p>
          <a:p>
            <a:r>
              <a:rPr lang="en-US" altLang="en-US"/>
              <a:t>Apparent magnitude   m</a:t>
            </a:r>
          </a:p>
          <a:p>
            <a:r>
              <a:rPr lang="en-US" altLang="en-US"/>
              <a:t>Absolute magnitude   M</a:t>
            </a:r>
          </a:p>
          <a:p>
            <a:r>
              <a:rPr lang="en-US" altLang="en-US"/>
              <a:t>Visual and photographic magnitudes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The Magnitude System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Developed by Hipparchus </a:t>
            </a:r>
          </a:p>
          <a:p>
            <a:r>
              <a:rPr lang="en-US" altLang="en-US"/>
              <a:t>1st magnitude is the brightest</a:t>
            </a:r>
          </a:p>
          <a:p>
            <a:r>
              <a:rPr lang="en-US" altLang="en-US" b="1">
                <a:sym typeface="Symbol" panose="05050102010706020507" pitchFamily="18" charset="2"/>
              </a:rPr>
              <a:t>6th magnitude is the visual limit</a:t>
            </a:r>
          </a:p>
          <a:p>
            <a:r>
              <a:rPr lang="en-US" altLang="en-US" b="1">
                <a:sym typeface="Symbol" panose="05050102010706020507" pitchFamily="18" charset="2"/>
              </a:rPr>
              <a:t>Planets now have negative magnitudes</a:t>
            </a:r>
          </a:p>
          <a:p>
            <a:r>
              <a:rPr lang="en-US" altLang="en-US" b="1">
                <a:sym typeface="Symbol" panose="05050102010706020507" pitchFamily="18" charset="2"/>
              </a:rPr>
              <a:t>Venus reaches -4 magnitude</a:t>
            </a:r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Apparent Magnitude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Brightness as seen from Earth</a:t>
            </a:r>
          </a:p>
          <a:p>
            <a:r>
              <a:rPr lang="en-US" altLang="en-US"/>
              <a:t>Given as m usually, but sometimes V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Absolute Magnitude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“Real” brightness of a star</a:t>
            </a:r>
          </a:p>
          <a:p>
            <a:r>
              <a:rPr lang="en-US" altLang="en-US"/>
              <a:t>Magnitude at a 10 parsec distance</a:t>
            </a:r>
          </a:p>
          <a:p>
            <a:r>
              <a:rPr lang="en-US" altLang="en-US"/>
              <a:t>A good indication of how stars are different</a:t>
            </a:r>
          </a:p>
          <a:p>
            <a:r>
              <a:rPr lang="en-US" altLang="en-US"/>
              <a:t>Sun has  M = </a:t>
            </a:r>
            <a:r>
              <a:rPr lang="en-US" altLang="en-US">
                <a:sym typeface="Wingdings" panose="05000000000000000000" pitchFamily="2" charset="2"/>
              </a:rPr>
              <a:t>+</a:t>
            </a:r>
            <a:r>
              <a:rPr lang="en-US" altLang="en-US"/>
              <a:t>4.8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Motions of the Stars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Proper Motion</a:t>
            </a:r>
          </a:p>
          <a:p>
            <a:r>
              <a:rPr lang="en-US" altLang="en-US" dirty="0" smtClean="0"/>
              <a:t>Radial </a:t>
            </a:r>
            <a:r>
              <a:rPr lang="en-US" altLang="en-US" dirty="0" smtClean="0"/>
              <a:t>velocity</a:t>
            </a:r>
            <a:endParaRPr lang="en-US" altLang="en-US" dirty="0"/>
          </a:p>
          <a:p>
            <a:r>
              <a:rPr lang="en-US" altLang="en-US" dirty="0" smtClean="0"/>
              <a:t>Tangential velocity</a:t>
            </a:r>
            <a:endParaRPr lang="en-US" altLang="en-US" dirty="0"/>
          </a:p>
          <a:p>
            <a:r>
              <a:rPr lang="en-US" altLang="en-US" dirty="0"/>
              <a:t>Space velocity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Clipart\Popular\observe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1905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Proper Motion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478" y="1783915"/>
            <a:ext cx="8099121" cy="4114800"/>
          </a:xfrm>
        </p:spPr>
        <p:txBody>
          <a:bodyPr/>
          <a:lstStyle/>
          <a:p>
            <a:r>
              <a:rPr lang="en-US" altLang="en-US" dirty="0" smtClean="0"/>
              <a:t>The actual drift of a star through space</a:t>
            </a:r>
            <a:endParaRPr lang="en-US" altLang="en-US" dirty="0"/>
          </a:p>
          <a:p>
            <a:r>
              <a:rPr lang="en-US" altLang="en-US" dirty="0" smtClean="0"/>
              <a:t>Usually less than 1 second of arc/year</a:t>
            </a:r>
            <a:endParaRPr lang="en-US" altLang="en-US" dirty="0"/>
          </a:p>
          <a:p>
            <a:r>
              <a:rPr lang="en-US" altLang="en-US" dirty="0" smtClean="0">
                <a:sym typeface="Symbol" panose="05050102010706020507" pitchFamily="18" charset="2"/>
              </a:rPr>
              <a:t>Barnard’s Star has the largest  (10”/year)</a:t>
            </a:r>
          </a:p>
          <a:p>
            <a:r>
              <a:rPr lang="en-US" altLang="en-US" dirty="0" smtClean="0">
                <a:sym typeface="Symbol" panose="05050102010706020507" pitchFamily="18" charset="2"/>
              </a:rPr>
              <a:t>Constellations change their shape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912745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Radial Velocity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Measured using Doppler shift</a:t>
            </a:r>
            <a:endParaRPr lang="en-US" altLang="en-US" dirty="0"/>
          </a:p>
          <a:p>
            <a:r>
              <a:rPr lang="en-US" altLang="en-US" dirty="0" smtClean="0"/>
              <a:t>Red shift/Blue Shift</a:t>
            </a:r>
            <a:endParaRPr lang="en-US" altLang="en-US" dirty="0"/>
          </a:p>
          <a:p>
            <a:r>
              <a:rPr lang="en-US" altLang="en-US" dirty="0" smtClean="0">
                <a:sym typeface="Symbol" panose="05050102010706020507" pitchFamily="18" charset="2"/>
              </a:rPr>
              <a:t>Negative values are approaching Earth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en-US" altLang="en-US" dirty="0" smtClean="0">
                <a:sym typeface="Symbol" panose="05050102010706020507" pitchFamily="18" charset="2"/>
              </a:rPr>
              <a:t>‘red recedes’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8050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Tangential Velocity</a:t>
            </a:r>
            <a:endParaRPr lang="en-US" alt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At right angles to our sight</a:t>
            </a:r>
            <a:endParaRPr lang="en-US" altLang="en-US" dirty="0"/>
          </a:p>
          <a:p>
            <a:r>
              <a:rPr lang="en-US" altLang="en-US" dirty="0" smtClean="0"/>
              <a:t>Not to be confused with proper motion</a:t>
            </a:r>
            <a:endParaRPr lang="en-US" altLang="en-US" dirty="0"/>
          </a:p>
          <a:p>
            <a:r>
              <a:rPr lang="en-US" altLang="en-US" dirty="0" smtClean="0">
                <a:sym typeface="Symbol" panose="05050102010706020507" pitchFamily="18" charset="2"/>
              </a:rPr>
              <a:t>Units of kilometers per second</a:t>
            </a:r>
            <a:endParaRPr lang="en-US" altLang="en-US" dirty="0">
              <a:sym typeface="Symbol" panose="05050102010706020507" pitchFamily="18" charset="2"/>
            </a:endParaRPr>
          </a:p>
          <a:p>
            <a:r>
              <a:rPr lang="en-US" altLang="en-US" dirty="0" smtClean="0">
                <a:sym typeface="Symbol" panose="05050102010706020507" pitchFamily="18" charset="2"/>
              </a:rPr>
              <a:t>Must know the distance to determine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347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Space Velocity</a:t>
            </a:r>
            <a:endParaRPr lang="en-US" alt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 altLang="en-US" dirty="0" smtClean="0"/>
              <a:t>Vector sum of radial and tangential velocity</a:t>
            </a:r>
            <a:endParaRPr lang="en-US" altLang="en-US" dirty="0"/>
          </a:p>
          <a:p>
            <a:r>
              <a:rPr lang="en-US" altLang="en-US" dirty="0" smtClean="0">
                <a:sym typeface="Symbol" panose="05050102010706020507" pitchFamily="18" charset="2"/>
              </a:rPr>
              <a:t>Actual 3D motion</a:t>
            </a:r>
            <a:endParaRPr lang="en-US" alt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8094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7200"/>
              <a:t>Stellar Astronomy</a:t>
            </a:r>
            <a:endParaRPr lang="en-US" altLang="en-US" sz="4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4800"/>
              <a:t>Cataloging the Stars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 Names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Proper Names</a:t>
            </a:r>
          </a:p>
          <a:p>
            <a:r>
              <a:rPr lang="en-US" altLang="en-US"/>
              <a:t>Bayer  Greek letters</a:t>
            </a:r>
          </a:p>
          <a:p>
            <a:r>
              <a:rPr lang="en-US" altLang="en-US"/>
              <a:t>Flamsteed numbering system</a:t>
            </a:r>
          </a:p>
          <a:p>
            <a:r>
              <a:rPr lang="en-US" altLang="en-US"/>
              <a:t>Henry Draper  HD numbers</a:t>
            </a:r>
          </a:p>
          <a:p>
            <a:r>
              <a:rPr lang="en-US" altLang="en-US"/>
              <a:t>S.A.O. numbers</a:t>
            </a:r>
          </a:p>
          <a:p>
            <a:r>
              <a:rPr lang="en-US" altLang="en-US"/>
              <a:t>Various other catalogs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Proper Names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names describe part of a constellation,</a:t>
            </a:r>
          </a:p>
          <a:p>
            <a:r>
              <a:rPr lang="en-US" altLang="en-US" b="1"/>
              <a:t>Deneb</a:t>
            </a:r>
            <a:r>
              <a:rPr lang="en-US" altLang="en-US"/>
              <a:t> means “tail”</a:t>
            </a:r>
          </a:p>
          <a:p>
            <a:r>
              <a:rPr lang="en-US" altLang="en-US" b="1"/>
              <a:t>Sirius</a:t>
            </a:r>
            <a:r>
              <a:rPr lang="en-US" altLang="en-US"/>
              <a:t> is “the searing one”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Bayer Greek Letter System</a:t>
            </a: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Alpha is the brightest star in a constellation</a:t>
            </a:r>
          </a:p>
          <a:p>
            <a:r>
              <a:rPr lang="en-US" altLang="en-US">
                <a:sym typeface="Symbol" panose="05050102010706020507" pitchFamily="18" charset="2"/>
              </a:rPr>
              <a:t> Centauri is the brightest in Centaurus</a:t>
            </a:r>
          </a:p>
          <a:p>
            <a:r>
              <a:rPr lang="en-US" altLang="en-US">
                <a:sym typeface="Symbol" panose="05050102010706020507" pitchFamily="18" charset="2"/>
              </a:rPr>
              <a:t> Arietis is in Aries</a:t>
            </a:r>
          </a:p>
          <a:p>
            <a:r>
              <a:rPr lang="en-US" altLang="en-US">
                <a:sym typeface="Symbol" panose="05050102010706020507" pitchFamily="18" charset="2"/>
              </a:rPr>
              <a:t>        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Flamsteed Numbers</a:t>
            </a: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en-US"/>
              <a:t>Bright stars of a constellation are numbered in order of increasing Right Ascension</a:t>
            </a:r>
          </a:p>
          <a:p>
            <a:r>
              <a:rPr lang="en-US" altLang="en-US"/>
              <a:t>Vega is also called </a:t>
            </a:r>
            <a:r>
              <a:rPr lang="en-US" altLang="en-US">
                <a:sym typeface="Symbol" panose="05050102010706020507" pitchFamily="18" charset="2"/>
              </a:rPr>
              <a:t></a:t>
            </a:r>
            <a:r>
              <a:rPr lang="en-US" altLang="en-US"/>
              <a:t>Lyrae as well as </a:t>
            </a:r>
            <a:r>
              <a:rPr lang="en-US" altLang="en-US" sz="2800"/>
              <a:t>3</a:t>
            </a:r>
            <a:r>
              <a:rPr lang="en-US" altLang="en-US"/>
              <a:t> Lyrae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Other Catalogs</a:t>
            </a:r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Henry Draper catalog   </a:t>
            </a:r>
            <a:r>
              <a:rPr lang="en-US" altLang="en-US" sz="2800"/>
              <a:t>HD268638</a:t>
            </a:r>
          </a:p>
          <a:p>
            <a:r>
              <a:rPr lang="en-US" altLang="en-US"/>
              <a:t>The Smithsonian Astrophysical Observatory</a:t>
            </a:r>
            <a:r>
              <a:rPr lang="en-US" altLang="en-US" sz="2800"/>
              <a:t>    SAO167888</a:t>
            </a:r>
          </a:p>
          <a:p>
            <a:r>
              <a:rPr lang="en-US" altLang="en-US"/>
              <a:t>Dozens of other catalogs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llar">
  <a:themeElements>
    <a:clrScheme name="Stell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ellar">
      <a:majorFont>
        <a:latin typeface="LightWave"/>
        <a:ea typeface=""/>
        <a:cs typeface=""/>
      </a:majorFont>
      <a:minorFont>
        <a:latin typeface="LightWav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ell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ll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ell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ll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ll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ll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ell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Designs\Stellar.pot</Template>
  <TotalTime>109</TotalTime>
  <Words>362</Words>
  <Application>Microsoft Office PowerPoint</Application>
  <PresentationFormat>On-screen Show (4:3)</PresentationFormat>
  <Paragraphs>82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 New Roman</vt:lpstr>
      <vt:lpstr>LightWave</vt:lpstr>
      <vt:lpstr>Symbol</vt:lpstr>
      <vt:lpstr>Wingdings</vt:lpstr>
      <vt:lpstr>Stellar</vt:lpstr>
      <vt:lpstr>PowerPoint Presentation</vt:lpstr>
      <vt:lpstr>PowerPoint Presentation</vt:lpstr>
      <vt:lpstr>Stellar Astronomy</vt:lpstr>
      <vt:lpstr>Star Names</vt:lpstr>
      <vt:lpstr>Proper Names</vt:lpstr>
      <vt:lpstr>Bayer Greek Letter System</vt:lpstr>
      <vt:lpstr>Flamsteed Numbers</vt:lpstr>
      <vt:lpstr>Other Catalogs</vt:lpstr>
      <vt:lpstr>PowerPoint Presentation</vt:lpstr>
      <vt:lpstr>Distances to the Stars</vt:lpstr>
      <vt:lpstr>Light Year</vt:lpstr>
      <vt:lpstr>Parsec</vt:lpstr>
      <vt:lpstr>PowerPoint Presentation</vt:lpstr>
      <vt:lpstr>Brightness of the Stars</vt:lpstr>
      <vt:lpstr>The Magnitude System</vt:lpstr>
      <vt:lpstr>Apparent Magnitude</vt:lpstr>
      <vt:lpstr>Absolute Magnitude</vt:lpstr>
      <vt:lpstr>PowerPoint Presentation</vt:lpstr>
      <vt:lpstr>Motions of the Stars</vt:lpstr>
      <vt:lpstr>Proper Motion</vt:lpstr>
      <vt:lpstr>Radial Velocity</vt:lpstr>
      <vt:lpstr>Tangential Velocity</vt:lpstr>
      <vt:lpstr>Space Velocity</vt:lpstr>
      <vt:lpstr>PowerPoint Presentation</vt:lpstr>
    </vt:vector>
  </TitlesOfParts>
  <Company>Cranbrook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Cranbrook</dc:creator>
  <cp:lastModifiedBy>Frederick Higgins</cp:lastModifiedBy>
  <cp:revision>21</cp:revision>
  <dcterms:created xsi:type="dcterms:W3CDTF">2000-02-10T15:37:40Z</dcterms:created>
  <dcterms:modified xsi:type="dcterms:W3CDTF">2018-02-05T21:19:51Z</dcterms:modified>
</cp:coreProperties>
</file>